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1" r:id="rId3"/>
    <p:sldId id="262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660"/>
  </p:normalViewPr>
  <p:slideViewPr>
    <p:cSldViewPr>
      <p:cViewPr varScale="1">
        <p:scale>
          <a:sx n="78" d="100"/>
          <a:sy n="78" d="100"/>
        </p:scale>
        <p:origin x="8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134" y="-6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6AC14-F508-4E81-A0FE-1F7CB5A86DB5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2B3F0-AA59-411E-94EB-68C9AC9EE9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D1808-3237-420F-9288-92136F088D42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D3894-EBE2-4C07-955F-DC7F5B2DC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324600"/>
            <a:ext cx="363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Criminal Law – Professor David Thaw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848600" y="63246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</a:t>
            </a:r>
            <a:fld id="{11C31AB8-CB78-478E-B9A9-5AD95C348C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43600" y="6324600"/>
            <a:ext cx="171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Part 7, Lecture</a:t>
            </a:r>
            <a:r>
              <a:rPr lang="en-US" baseline="0" dirty="0"/>
              <a:t> 4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Criminal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553200" cy="1905000"/>
          </a:xfrm>
        </p:spPr>
        <p:txBody>
          <a:bodyPr>
            <a:normAutofit/>
          </a:bodyPr>
          <a:lstStyle/>
          <a:p>
            <a:r>
              <a:rPr lang="en-US" dirty="0"/>
              <a:t>Part 7:  Homicide</a:t>
            </a:r>
          </a:p>
          <a:p>
            <a:r>
              <a:rPr lang="en-US" dirty="0"/>
              <a:t>Lecture 4:  Felony-Murder</a:t>
            </a:r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Felony-Murder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Felony-Murder Doctrine creates liability for murder when a Δ, in the course of commission of an </a:t>
            </a:r>
            <a:r>
              <a:rPr lang="en-US" u="sng" dirty="0"/>
              <a:t>inherently dangerous</a:t>
            </a:r>
            <a:r>
              <a:rPr lang="en-US" dirty="0"/>
              <a:t> felony, which has an </a:t>
            </a:r>
            <a:r>
              <a:rPr lang="en-US" u="sng" dirty="0"/>
              <a:t>independent felonious purpose</a:t>
            </a:r>
            <a:r>
              <a:rPr lang="en-US" dirty="0"/>
              <a:t>, “</a:t>
            </a:r>
            <a:r>
              <a:rPr lang="en-US" u="sng" dirty="0"/>
              <a:t>causes”</a:t>
            </a:r>
            <a:r>
              <a:rPr lang="en-US" dirty="0"/>
              <a:t> circumstances in which death results</a:t>
            </a:r>
          </a:p>
          <a:p>
            <a:pPr lvl="1"/>
            <a:r>
              <a:rPr lang="en-US" dirty="0"/>
              <a:t>Note:  the Δ does </a:t>
            </a:r>
            <a:r>
              <a:rPr lang="en-US" u="sng" dirty="0"/>
              <a:t>not</a:t>
            </a:r>
            <a:r>
              <a:rPr lang="en-US" dirty="0"/>
              <a:t> directly cause the death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Δ commits armed bank robbery, during which a fleeing customer trips, falls, and breaks her neck, causing death (constitutes felony murder)</a:t>
            </a:r>
          </a:p>
          <a:p>
            <a:pPr lvl="1"/>
            <a:r>
              <a:rPr lang="en-US" dirty="0"/>
              <a:t>Δ commits petty theft, flees the store, and the storekeeper chases Δ, trips, falls, and breaks his neck causing death (</a:t>
            </a:r>
            <a:r>
              <a:rPr lang="en-US" u="sng" dirty="0"/>
              <a:t>not</a:t>
            </a:r>
            <a:r>
              <a:rPr lang="en-US" dirty="0"/>
              <a:t> felony murder)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Felony-Murder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 err="1"/>
              <a:t>Mens</a:t>
            </a:r>
            <a:r>
              <a:rPr lang="en-US" i="1" dirty="0"/>
              <a:t> rea:  </a:t>
            </a:r>
            <a:r>
              <a:rPr lang="en-US" dirty="0"/>
              <a:t>(for felony-murder, not the underlying felony)</a:t>
            </a:r>
          </a:p>
          <a:p>
            <a:pPr lvl="1"/>
            <a:r>
              <a:rPr lang="en-US" dirty="0"/>
              <a:t>MPC:  </a:t>
            </a:r>
            <a:r>
              <a:rPr lang="en-US" u="sng" dirty="0"/>
              <a:t>rebuttable</a:t>
            </a:r>
            <a:r>
              <a:rPr lang="en-US" dirty="0"/>
              <a:t> presumption of “recklessness+”</a:t>
            </a:r>
          </a:p>
          <a:p>
            <a:pPr lvl="1"/>
            <a:r>
              <a:rPr lang="en-US" dirty="0"/>
              <a:t>CL:  automatic conclusive presumption of </a:t>
            </a:r>
            <a:r>
              <a:rPr lang="en-US" i="1" dirty="0" err="1"/>
              <a:t>mens</a:t>
            </a:r>
            <a:r>
              <a:rPr lang="en-US" i="1" dirty="0"/>
              <a:t> </a:t>
            </a:r>
            <a:r>
              <a:rPr lang="en-US" i="1" dirty="0" err="1"/>
              <a:t>rea</a:t>
            </a:r>
            <a:r>
              <a:rPr lang="en-US" dirty="0"/>
              <a:t> where enumerated “inherently dangerous” felonies are involved</a:t>
            </a:r>
          </a:p>
          <a:p>
            <a:pPr lvl="1"/>
            <a:r>
              <a:rPr lang="en-US" dirty="0"/>
              <a:t>Both:  </a:t>
            </a:r>
            <a:r>
              <a:rPr lang="en-US" u="sng" dirty="0"/>
              <a:t>also</a:t>
            </a:r>
            <a:r>
              <a:rPr lang="en-US" dirty="0"/>
              <a:t> requires </a:t>
            </a:r>
            <a:r>
              <a:rPr lang="en-US" i="1" dirty="0" err="1"/>
              <a:t>mens</a:t>
            </a:r>
            <a:r>
              <a:rPr lang="en-US" i="1" dirty="0"/>
              <a:t> rea</a:t>
            </a:r>
            <a:r>
              <a:rPr lang="en-US" dirty="0"/>
              <a:t> for (and conviction of ) underlying felony</a:t>
            </a:r>
          </a:p>
          <a:p>
            <a:r>
              <a:rPr lang="en-US" dirty="0"/>
              <a:t>Three Primary Limitations:</a:t>
            </a:r>
          </a:p>
          <a:p>
            <a:pPr lvl="1"/>
            <a:r>
              <a:rPr lang="en-US" dirty="0"/>
              <a:t>(1) “inherently dangerous felony” – usually enumerated by statute</a:t>
            </a:r>
          </a:p>
          <a:p>
            <a:pPr lvl="1"/>
            <a:r>
              <a:rPr lang="en-US" dirty="0"/>
              <a:t>(2) merger doctrine – an “independent felonious purpose” must exist for the underlying felony*</a:t>
            </a:r>
          </a:p>
          <a:p>
            <a:pPr lvl="1"/>
            <a:r>
              <a:rPr lang="en-US" dirty="0"/>
              <a:t>(3) causation – murder must result from the felony, two approaches:</a:t>
            </a:r>
          </a:p>
          <a:p>
            <a:pPr lvl="2"/>
            <a:r>
              <a:rPr lang="en-US" dirty="0"/>
              <a:t>Agency theory (majority rule)</a:t>
            </a:r>
          </a:p>
          <a:p>
            <a:pPr lvl="2"/>
            <a:r>
              <a:rPr lang="en-US" dirty="0"/>
              <a:t>Proximate cause doctrine (minority rule)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Felony-Murder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Inherently Dangerous Felony</a:t>
            </a:r>
          </a:p>
          <a:p>
            <a:pPr lvl="1"/>
            <a:r>
              <a:rPr lang="en-US" dirty="0"/>
              <a:t>The underlying felony upon which the conviction is based must be “inherently dangerous”</a:t>
            </a:r>
          </a:p>
          <a:p>
            <a:pPr lvl="1"/>
            <a:r>
              <a:rPr lang="en-US" dirty="0"/>
              <a:t>Usually enumerated by statute</a:t>
            </a:r>
          </a:p>
          <a:p>
            <a:pPr lvl="2"/>
            <a:r>
              <a:rPr lang="en-US" dirty="0"/>
              <a:t>Generally </a:t>
            </a:r>
            <a:r>
              <a:rPr lang="en-US" u="sng" dirty="0"/>
              <a:t>includes</a:t>
            </a:r>
            <a:r>
              <a:rPr lang="en-US" dirty="0"/>
              <a:t>:  rape, armed bank robbery, kidnapping, burglary</a:t>
            </a:r>
          </a:p>
          <a:p>
            <a:pPr lvl="3"/>
            <a:r>
              <a:rPr lang="en-US" dirty="0"/>
              <a:t>Sometimes includes:  shooting at an uninhabited dwelling, arson, grossly negligent discharge of a firearm, reckless/malicious possession of a destructive device (usually an explosive)</a:t>
            </a:r>
          </a:p>
          <a:p>
            <a:pPr lvl="2"/>
            <a:r>
              <a:rPr lang="en-US" dirty="0"/>
              <a:t>Generally </a:t>
            </a:r>
            <a:r>
              <a:rPr lang="en-US" u="sng" dirty="0"/>
              <a:t>excludes</a:t>
            </a:r>
            <a:r>
              <a:rPr lang="en-US" dirty="0"/>
              <a:t>:  child endangerment/abuse, false imprisonment, practicing medicine without a license, grand theft, conspiracy, possession crimes, extortion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Felony-Murder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Merger Doctrine:</a:t>
            </a:r>
          </a:p>
          <a:p>
            <a:pPr lvl="1"/>
            <a:r>
              <a:rPr lang="en-US" dirty="0"/>
              <a:t>An “independent felonious purpose” must exist for the underlying felony, separate from the act which directly led to the death</a:t>
            </a:r>
          </a:p>
          <a:p>
            <a:pPr lvl="2"/>
            <a:r>
              <a:rPr lang="en-US" dirty="0"/>
              <a:t>e.g., assault, battery, child abuse, manslaughter all </a:t>
            </a:r>
            <a:r>
              <a:rPr lang="en-US" u="sng" dirty="0"/>
              <a:t>do not</a:t>
            </a:r>
            <a:r>
              <a:rPr lang="en-US" dirty="0"/>
              <a:t> qualify felony-murder because the felony action taken was the actual cause of death and did not have an independent purpose</a:t>
            </a:r>
          </a:p>
          <a:p>
            <a:pPr lvl="1"/>
            <a:r>
              <a:rPr lang="en-US" i="1" dirty="0"/>
              <a:t>* note:  the Merger Doctrine does not apply in Minnesota (as of May 2023, but is on appeal)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Felony-Murder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Causation – two (mutually exclusive) approaches:</a:t>
            </a:r>
          </a:p>
          <a:p>
            <a:pPr lvl="1"/>
            <a:r>
              <a:rPr lang="en-US" dirty="0"/>
              <a:t>Agency doctrine (majority rule):  the death must be caused by acts in furtherance of the felonious purpose</a:t>
            </a:r>
          </a:p>
          <a:p>
            <a:pPr lvl="1"/>
            <a:r>
              <a:rPr lang="en-US" dirty="0"/>
              <a:t>Proximate cause doctrine (minority rule):  any resulting death, provided it satisfies proximate causation, can be the basis of felony murder</a:t>
            </a:r>
          </a:p>
          <a:p>
            <a:pPr lvl="2"/>
            <a:r>
              <a:rPr lang="en-US" dirty="0"/>
              <a:t>This rule can become quite obnoxious – see </a:t>
            </a:r>
            <a:r>
              <a:rPr lang="en-US" i="1" dirty="0"/>
              <a:t>People v. </a:t>
            </a:r>
            <a:r>
              <a:rPr lang="en-US" i="1" dirty="0" err="1"/>
              <a:t>Sophophone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iminal La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Criminal Law</Template>
  <TotalTime>20182</TotalTime>
  <Words>474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Criminal Law</vt:lpstr>
      <vt:lpstr>Criminal Law</vt:lpstr>
      <vt:lpstr>Felony-Murder</vt:lpstr>
      <vt:lpstr>Felony-Murder</vt:lpstr>
      <vt:lpstr>Felony-Murder</vt:lpstr>
      <vt:lpstr>Felony-Murder</vt:lpstr>
      <vt:lpstr>Felony-Murder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Criminal Law</dc:title>
  <dc:creator>David Thaw</dc:creator>
  <cp:lastModifiedBy>David Thaw</cp:lastModifiedBy>
  <cp:revision>729</cp:revision>
  <dcterms:created xsi:type="dcterms:W3CDTF">2015-12-09T04:26:39Z</dcterms:created>
  <dcterms:modified xsi:type="dcterms:W3CDTF">2023-07-12T11:15:36Z</dcterms:modified>
</cp:coreProperties>
</file>